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Exo 2" panose="020B0604020202020204" charset="0"/>
      <p:regular r:id="rId47"/>
      <p:bold r:id="rId48"/>
      <p:italic r:id="rId49"/>
      <p:boldItalic r:id="rId50"/>
    </p:embeddedFont>
    <p:embeddedFont>
      <p:font typeface="Fira Sans Extra Condensed Medium" panose="020B060402020202020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Black" panose="02000000000000000000" pitchFamily="2" charset="0"/>
      <p:bold r:id="rId59"/>
      <p:boldItalic r:id="rId60"/>
    </p:embeddedFont>
    <p:embeddedFont>
      <p:font typeface="Roboto Condensed" panose="02000000000000000000" pitchFamily="2" charset="0"/>
      <p:regular r:id="rId61"/>
      <p:bold r:id="rId62"/>
      <p:italic r:id="rId63"/>
      <p:boldItalic r:id="rId64"/>
    </p:embeddedFont>
    <p:embeddedFont>
      <p:font typeface="Roboto Condensed Light" panose="02000000000000000000" pitchFamily="2" charset="0"/>
      <p:regular r:id="rId65"/>
      <p:bold r:id="rId66"/>
      <p:italic r:id="rId67"/>
      <p:boldItalic r:id="rId68"/>
    </p:embeddedFont>
    <p:embeddedFont>
      <p:font typeface="Roboto Light" panose="02000000000000000000" pitchFamily="2" charset="0"/>
      <p:regular r:id="rId69"/>
      <p:bold r:id="rId70"/>
      <p:italic r:id="rId71"/>
      <p:boldItalic r:id="rId72"/>
    </p:embeddedFont>
    <p:embeddedFont>
      <p:font typeface="Squada One" panose="020B0604020202020204"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006280a5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006280a5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006280a5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006280a5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0a150244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e0a150244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0663128a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0663128a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6510bbb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06510bbb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0663128a3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0663128a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006280a5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006280a5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0a35d95c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0a35d95c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0a35d95c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0a35d95c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0a35d95c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e0a35d95c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0a35d95c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0a35d95c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0a35d95c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e0a35d95c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0a35d95c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0a35d95c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0a35d95c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0a35d95c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e0a35d95c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e0a35d95c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0a35d95c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0a35d95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0a35d95c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0a35d95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0663128a3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0663128a3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0a35d95c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0a35d95c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0a35d95c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0a35d95c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0a35d95c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0a35d95c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0a35d95c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e0a35d95c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0663128a3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0663128a3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06510bbb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06510bbb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e0a35d95c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e0a35d95c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0a35d95c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0a35d95c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0a35d95c0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0a35d95c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0a35d95c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e0a35d95c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e0a35d95c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e0a35d95c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e0a35d95c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e0a35d95c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0a35d95c0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0a35d95c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0663128a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0663128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006280a5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006280a5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t>Aslab Pengampu : Mas Wildan</a:t>
            </a:r>
            <a:endParaRPr sz="1600">
              <a:solidFill>
                <a:schemeClr val="lt2"/>
              </a:solidFill>
            </a:endParaRPr>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300"/>
              <a:t>PROGRAM GAJI KARYAWAN</a:t>
            </a:r>
            <a:endParaRPr sz="4300"/>
          </a:p>
        </p:txBody>
      </p:sp>
      <p:cxnSp>
        <p:nvCxnSpPr>
          <p:cNvPr id="134" name="Google Shape;134;p26"/>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sp>
        <p:nvSpPr>
          <p:cNvPr id="135" name="Google Shape;135;p26"/>
          <p:cNvSpPr txBox="1">
            <a:spLocks noGrp="1"/>
          </p:cNvSpPr>
          <p:nvPr>
            <p:ph type="subTitle" idx="1"/>
          </p:nvPr>
        </p:nvSpPr>
        <p:spPr>
          <a:xfrm>
            <a:off x="3670675" y="1197424"/>
            <a:ext cx="4352100" cy="40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b="1">
                <a:solidFill>
                  <a:srgbClr val="FF6DE7"/>
                </a:solidFill>
                <a:latin typeface="Exo 2"/>
                <a:ea typeface="Exo 2"/>
                <a:cs typeface="Exo 2"/>
                <a:sym typeface="Exo 2"/>
              </a:rPr>
              <a:t>KELOMPOK 4 KELAS A</a:t>
            </a:r>
            <a:endParaRPr sz="1600" b="1">
              <a:solidFill>
                <a:srgbClr val="FF6DE7"/>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ctrTitle"/>
          </p:nvPr>
        </p:nvSpPr>
        <p:spPr>
          <a:xfrm>
            <a:off x="1984663"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97" name="Google Shape;297;p35"/>
          <p:cNvSpPr/>
          <p:nvPr/>
        </p:nvSpPr>
        <p:spPr>
          <a:xfrm>
            <a:off x="1675438" y="505725"/>
            <a:ext cx="5772300" cy="41148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1334413" y="115400"/>
            <a:ext cx="6475180" cy="580919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txBox="1"/>
          <p:nvPr/>
        </p:nvSpPr>
        <p:spPr>
          <a:xfrm rot="-5400000">
            <a:off x="-1224750" y="2964300"/>
            <a:ext cx="34971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6DE7"/>
                </a:solidFill>
                <a:latin typeface="Roboto Black"/>
                <a:ea typeface="Roboto Black"/>
                <a:cs typeface="Roboto Black"/>
                <a:sym typeface="Roboto Black"/>
              </a:rPr>
              <a:t>DIAGRAM ALIR</a:t>
            </a:r>
            <a:endParaRPr sz="2400">
              <a:solidFill>
                <a:srgbClr val="FF6DE7"/>
              </a:solidFill>
              <a:latin typeface="Roboto Black"/>
              <a:ea typeface="Roboto Black"/>
              <a:cs typeface="Roboto Black"/>
              <a:sym typeface="Roboto Black"/>
            </a:endParaRPr>
          </a:p>
        </p:txBody>
      </p:sp>
      <p:pic>
        <p:nvPicPr>
          <p:cNvPr id="300" name="Google Shape;300;p35"/>
          <p:cNvPicPr preferRelativeResize="0"/>
          <p:nvPr/>
        </p:nvPicPr>
        <p:blipFill>
          <a:blip r:embed="rId3">
            <a:alphaModFix/>
          </a:blip>
          <a:stretch>
            <a:fillRect/>
          </a:stretch>
        </p:blipFill>
        <p:spPr>
          <a:xfrm>
            <a:off x="1833675" y="650288"/>
            <a:ext cx="5516324" cy="3825675"/>
          </a:xfrm>
          <a:prstGeom prst="rect">
            <a:avLst/>
          </a:prstGeom>
          <a:noFill/>
          <a:ln>
            <a:noFill/>
          </a:ln>
        </p:spPr>
      </p:pic>
      <p:cxnSp>
        <p:nvCxnSpPr>
          <p:cNvPr id="301" name="Google Shape;301;p35"/>
          <p:cNvCxnSpPr/>
          <p:nvPr/>
        </p:nvCxnSpPr>
        <p:spPr>
          <a:xfrm flipH="1">
            <a:off x="764450" y="1291800"/>
            <a:ext cx="7800" cy="3661800"/>
          </a:xfrm>
          <a:prstGeom prst="straightConnector1">
            <a:avLst/>
          </a:prstGeom>
          <a:noFill/>
          <a:ln w="9525" cap="flat" cmpd="sng">
            <a:solidFill>
              <a:srgbClr val="FF6DE7"/>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KEUNGGULAN</a:t>
            </a:r>
            <a:endParaRPr/>
          </a:p>
        </p:txBody>
      </p:sp>
      <p:sp>
        <p:nvSpPr>
          <p:cNvPr id="307" name="Google Shape;307;p36"/>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08" name="Google Shape;308;p36"/>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KEUNGGULAN</a:t>
            </a:r>
            <a:endParaRPr>
              <a:solidFill>
                <a:schemeClr val="dk2"/>
              </a:solidFill>
            </a:endParaRPr>
          </a:p>
        </p:txBody>
      </p:sp>
      <p:sp>
        <p:nvSpPr>
          <p:cNvPr id="314" name="Google Shape;314;p37"/>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Pertama</a:t>
            </a:r>
            <a:endParaRPr>
              <a:solidFill>
                <a:schemeClr val="dk2"/>
              </a:solidFill>
            </a:endParaRPr>
          </a:p>
        </p:txBody>
      </p:sp>
      <p:sp>
        <p:nvSpPr>
          <p:cNvPr id="315" name="Google Shape;315;p37"/>
          <p:cNvSpPr txBox="1">
            <a:spLocks noGrp="1"/>
          </p:cNvSpPr>
          <p:nvPr>
            <p:ph type="subTitle" idx="1"/>
          </p:nvPr>
        </p:nvSpPr>
        <p:spPr>
          <a:xfrm>
            <a:off x="782975" y="3090475"/>
            <a:ext cx="21414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Condensed"/>
                <a:ea typeface="Roboto Condensed"/>
                <a:cs typeface="Roboto Condensed"/>
                <a:sym typeface="Roboto Condensed"/>
              </a:rPr>
              <a:t>Mampu memecahkan </a:t>
            </a:r>
            <a:endParaRPr sz="1200"/>
          </a:p>
          <a:p>
            <a:pPr marL="0" lvl="0" indent="0" algn="ctr" rtl="0">
              <a:spcBef>
                <a:spcPts val="0"/>
              </a:spcBef>
              <a:spcAft>
                <a:spcPts val="0"/>
              </a:spcAft>
              <a:buNone/>
            </a:pPr>
            <a:r>
              <a:rPr lang="en" sz="1200">
                <a:latin typeface="Roboto Condensed"/>
                <a:ea typeface="Roboto Condensed"/>
                <a:cs typeface="Roboto Condensed"/>
                <a:sym typeface="Roboto Condensed"/>
              </a:rPr>
              <a:t>ketidakrataan dalam pembagian gaji maupun tunjangan. Karena program tersusun secara sistematis dan mudah diakses oleh karyawan</a:t>
            </a:r>
            <a:endParaRPr sz="1200">
              <a:solidFill>
                <a:schemeClr val="lt2"/>
              </a:solidFill>
            </a:endParaRPr>
          </a:p>
          <a:p>
            <a:pPr marL="0" lvl="0" indent="0" algn="ctr" rtl="0">
              <a:spcBef>
                <a:spcPts val="0"/>
              </a:spcBef>
              <a:spcAft>
                <a:spcPts val="0"/>
              </a:spcAft>
              <a:buNone/>
            </a:pPr>
            <a:endParaRPr sz="1200">
              <a:solidFill>
                <a:schemeClr val="lt2"/>
              </a:solidFill>
            </a:endParaRPr>
          </a:p>
        </p:txBody>
      </p:sp>
      <p:sp>
        <p:nvSpPr>
          <p:cNvPr id="316" name="Google Shape;316;p37"/>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Kedua</a:t>
            </a:r>
            <a:endParaRPr>
              <a:solidFill>
                <a:schemeClr val="dk2"/>
              </a:solidFill>
            </a:endParaRPr>
          </a:p>
        </p:txBody>
      </p:sp>
      <p:sp>
        <p:nvSpPr>
          <p:cNvPr id="317" name="Google Shape;317;p37"/>
          <p:cNvSpPr txBox="1">
            <a:spLocks noGrp="1"/>
          </p:cNvSpPr>
          <p:nvPr>
            <p:ph type="subTitle" idx="4"/>
          </p:nvPr>
        </p:nvSpPr>
        <p:spPr>
          <a:xfrm>
            <a:off x="3462900" y="1853650"/>
            <a:ext cx="22182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rPr>
              <a:t>Memudahkan akuntan dalam penjurnalan gaji karyawan karena dalam penghitungannya sistem akan menghitung dan merekap gaji secara otomatis</a:t>
            </a:r>
            <a:endParaRPr sz="1200">
              <a:solidFill>
                <a:schemeClr val="lt2"/>
              </a:solidFill>
            </a:endParaRPr>
          </a:p>
        </p:txBody>
      </p:sp>
      <p:sp>
        <p:nvSpPr>
          <p:cNvPr id="318" name="Google Shape;318;p37"/>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Ketiga</a:t>
            </a:r>
            <a:endParaRPr>
              <a:solidFill>
                <a:schemeClr val="dk2"/>
              </a:solidFill>
            </a:endParaRPr>
          </a:p>
        </p:txBody>
      </p:sp>
      <p:sp>
        <p:nvSpPr>
          <p:cNvPr id="319" name="Google Shape;319;p37"/>
          <p:cNvSpPr txBox="1">
            <a:spLocks noGrp="1"/>
          </p:cNvSpPr>
          <p:nvPr>
            <p:ph type="subTitle" idx="6"/>
          </p:nvPr>
        </p:nvSpPr>
        <p:spPr>
          <a:xfrm>
            <a:off x="6136500" y="3090475"/>
            <a:ext cx="250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Program ini menyediakan informasi yang lebih lengkap seperti daftar rekapan tunjangan, bonus, </a:t>
            </a:r>
            <a:r>
              <a:rPr lang="id-ID" sz="1200" dirty="0"/>
              <a:t>dan </a:t>
            </a:r>
            <a:r>
              <a:rPr lang="en" sz="1200" dirty="0"/>
              <a:t>kasbon</a:t>
            </a:r>
            <a:r>
              <a:rPr lang="id-ID" sz="1200" dirty="0"/>
              <a:t> </a:t>
            </a:r>
            <a:r>
              <a:rPr lang="en" sz="1200" dirty="0"/>
              <a:t>sehingga sistem penggajian karyawan bersifat lebih transparan.</a:t>
            </a:r>
            <a:endParaRPr sz="1200" dirty="0">
              <a:solidFill>
                <a:schemeClr val="lt2"/>
              </a:solidFill>
            </a:endParaRPr>
          </a:p>
          <a:p>
            <a:pPr marL="0" lvl="0" indent="0" algn="ctr" rtl="0">
              <a:spcBef>
                <a:spcPts val="0"/>
              </a:spcBef>
              <a:spcAft>
                <a:spcPts val="0"/>
              </a:spcAft>
              <a:buNone/>
            </a:pPr>
            <a:endParaRPr sz="1200" dirty="0">
              <a:solidFill>
                <a:schemeClr val="lt2"/>
              </a:solidFill>
            </a:endParaRPr>
          </a:p>
        </p:txBody>
      </p:sp>
      <p:cxnSp>
        <p:nvCxnSpPr>
          <p:cNvPr id="320" name="Google Shape;320;p37"/>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37"/>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322" name="Google Shape;322;p37"/>
          <p:cNvSpPr/>
          <p:nvPr/>
        </p:nvSpPr>
        <p:spPr>
          <a:xfrm>
            <a:off x="1576050" y="185365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6923250" y="185516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37"/>
          <p:cNvGrpSpPr/>
          <p:nvPr/>
        </p:nvGrpSpPr>
        <p:grpSpPr>
          <a:xfrm>
            <a:off x="7080812" y="2030407"/>
            <a:ext cx="331366" cy="328695"/>
            <a:chOff x="-5613150" y="3991275"/>
            <a:chExt cx="294600" cy="292225"/>
          </a:xfrm>
        </p:grpSpPr>
        <p:sp>
          <p:nvSpPr>
            <p:cNvPr id="326" name="Google Shape;326;p3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7"/>
          <p:cNvGrpSpPr/>
          <p:nvPr/>
        </p:nvGrpSpPr>
        <p:grpSpPr>
          <a:xfrm>
            <a:off x="4443384" y="3682630"/>
            <a:ext cx="257229" cy="328701"/>
            <a:chOff x="3907325" y="2620775"/>
            <a:chExt cx="395250" cy="481825"/>
          </a:xfrm>
        </p:grpSpPr>
        <p:sp>
          <p:nvSpPr>
            <p:cNvPr id="336" name="Google Shape;336;p3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7" name="Google Shape;337;p3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 name="Google Shape;338;p3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 name="Google Shape;339;p3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0" name="Google Shape;340;p37"/>
          <p:cNvGrpSpPr/>
          <p:nvPr/>
        </p:nvGrpSpPr>
        <p:grpSpPr>
          <a:xfrm>
            <a:off x="1714271" y="2020415"/>
            <a:ext cx="348923" cy="348706"/>
            <a:chOff x="6479471" y="2079003"/>
            <a:chExt cx="348923" cy="348706"/>
          </a:xfrm>
        </p:grpSpPr>
        <p:sp>
          <p:nvSpPr>
            <p:cNvPr id="341" name="Google Shape;341;p37"/>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p:cNvGrpSpPr/>
            <p:nvPr/>
          </p:nvGrpSpPr>
          <p:grpSpPr>
            <a:xfrm>
              <a:off x="6520582" y="2079003"/>
              <a:ext cx="307811" cy="348706"/>
              <a:chOff x="-60218325" y="2304850"/>
              <a:chExt cx="279625" cy="316775"/>
            </a:xfrm>
          </p:grpSpPr>
          <p:sp>
            <p:nvSpPr>
              <p:cNvPr id="343" name="Google Shape;343;p37"/>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POTENSI KE DEPAN</a:t>
            </a:r>
            <a:endParaRPr/>
          </a:p>
        </p:txBody>
      </p:sp>
      <p:sp>
        <p:nvSpPr>
          <p:cNvPr id="355" name="Google Shape;355;p38"/>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356" name="Google Shape;356;p38"/>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ctrTitle"/>
          </p:nvPr>
        </p:nvSpPr>
        <p:spPr>
          <a:xfrm>
            <a:off x="1695350" y="353775"/>
            <a:ext cx="5962200" cy="132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POTENSI MASA DEPAN</a:t>
            </a:r>
            <a:endParaRPr sz="4000">
              <a:solidFill>
                <a:schemeClr val="dk2"/>
              </a:solidFill>
            </a:endParaRPr>
          </a:p>
        </p:txBody>
      </p:sp>
      <p:sp>
        <p:nvSpPr>
          <p:cNvPr id="362" name="Google Shape;362;p39"/>
          <p:cNvSpPr txBox="1">
            <a:spLocks noGrp="1"/>
          </p:cNvSpPr>
          <p:nvPr>
            <p:ph type="subTitle" idx="1"/>
          </p:nvPr>
        </p:nvSpPr>
        <p:spPr>
          <a:xfrm>
            <a:off x="962600" y="1530375"/>
            <a:ext cx="7298700" cy="2403900"/>
          </a:xfrm>
          <a:prstGeom prst="rect">
            <a:avLst/>
          </a:prstGeom>
        </p:spPr>
        <p:txBody>
          <a:bodyPr spcFirstLastPara="1" wrap="square" lIns="91425" tIns="91425" rIns="91425" bIns="91425" anchor="ctr" anchorCtr="0">
            <a:noAutofit/>
          </a:bodyPr>
          <a:lstStyle/>
          <a:p>
            <a:pPr marL="0" lvl="0" indent="0" algn="ctr" rtl="0">
              <a:lnSpc>
                <a:spcPct val="150000"/>
              </a:lnSpc>
              <a:spcBef>
                <a:spcPts val="1200"/>
              </a:spcBef>
              <a:spcAft>
                <a:spcPts val="0"/>
              </a:spcAft>
              <a:buNone/>
            </a:pPr>
            <a:r>
              <a:rPr lang="en" sz="1600" b="1">
                <a:solidFill>
                  <a:srgbClr val="FFFFFF"/>
                </a:solidFill>
                <a:latin typeface="Roboto Condensed"/>
                <a:ea typeface="Roboto Condensed"/>
                <a:cs typeface="Roboto Condensed"/>
                <a:sym typeface="Roboto Condensed"/>
              </a:rPr>
              <a:t>Pembagian gaji secara otomatis akan membantu dan meningkatkan UMKM yang sekarang konvensional berkembang menjadi digital agar mampu bersaing. Program ini akan banyak digunakan oleh perusahaan karena akan sangat membantu proses pembagian gaji karyawan. Terutama untuk perusahaan yang masih berkembang dari konvensional menjadi digital.</a:t>
            </a:r>
            <a:endParaRPr sz="1600" b="1">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endParaRPr sz="1600" b="1">
              <a:solidFill>
                <a:srgbClr val="FFFFFF"/>
              </a:solidFill>
              <a:latin typeface="Roboto Condensed"/>
              <a:ea typeface="Roboto Condensed"/>
              <a:cs typeface="Roboto Condensed"/>
              <a:sym typeface="Roboto Condensed"/>
            </a:endParaRPr>
          </a:p>
        </p:txBody>
      </p:sp>
      <p:cxnSp>
        <p:nvCxnSpPr>
          <p:cNvPr id="363" name="Google Shape;363;p39"/>
          <p:cNvCxnSpPr/>
          <p:nvPr/>
        </p:nvCxnSpPr>
        <p:spPr>
          <a:xfrm>
            <a:off x="4435300" y="9036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9"/>
          <p:cNvCxnSpPr/>
          <p:nvPr/>
        </p:nvCxnSpPr>
        <p:spPr>
          <a:xfrm>
            <a:off x="0" y="3903925"/>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0"/>
          <p:cNvSpPr txBox="1">
            <a:spLocks noGrp="1"/>
          </p:cNvSpPr>
          <p:nvPr>
            <p:ph type="ctrTitle"/>
          </p:nvPr>
        </p:nvSpPr>
        <p:spPr>
          <a:xfrm flipH="1">
            <a:off x="1698072" y="213560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BAGIAN PROGRAM</a:t>
            </a:r>
            <a:endParaRPr/>
          </a:p>
        </p:txBody>
      </p:sp>
      <p:sp>
        <p:nvSpPr>
          <p:cNvPr id="370" name="Google Shape;370;p40"/>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371" name="Google Shape;371;p40"/>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40"/>
          <p:cNvCxnSpPr/>
          <p:nvPr/>
        </p:nvCxnSpPr>
        <p:spPr>
          <a:xfrm flipH="1">
            <a:off x="2795800" y="3415425"/>
            <a:ext cx="4220100" cy="10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LOGIN</a:t>
            </a:r>
            <a:endParaRPr/>
          </a:p>
        </p:txBody>
      </p:sp>
      <p:sp>
        <p:nvSpPr>
          <p:cNvPr id="378" name="Google Shape;378;p4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cxnSp>
        <p:nvCxnSpPr>
          <p:cNvPr id="383" name="Google Shape;383;p42"/>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384" name="Google Shape;384;p42"/>
          <p:cNvPicPr preferRelativeResize="0"/>
          <p:nvPr/>
        </p:nvPicPr>
        <p:blipFill>
          <a:blip r:embed="rId3">
            <a:alphaModFix/>
          </a:blip>
          <a:stretch>
            <a:fillRect/>
          </a:stretch>
        </p:blipFill>
        <p:spPr>
          <a:xfrm>
            <a:off x="152400" y="152400"/>
            <a:ext cx="8899000" cy="48387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IDENTITAS</a:t>
            </a:r>
            <a:endParaRPr/>
          </a:p>
        </p:txBody>
      </p:sp>
      <p:sp>
        <p:nvSpPr>
          <p:cNvPr id="390" name="Google Shape;390;p43"/>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cxnSp>
        <p:nvCxnSpPr>
          <p:cNvPr id="395" name="Google Shape;395;p44"/>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396" name="Google Shape;396;p44"/>
          <p:cNvPicPr preferRelativeResize="0"/>
          <p:nvPr/>
        </p:nvPicPr>
        <p:blipFill>
          <a:blip r:embed="rId3">
            <a:alphaModFix/>
          </a:blip>
          <a:stretch>
            <a:fillRect/>
          </a:stretch>
        </p:blipFill>
        <p:spPr>
          <a:xfrm>
            <a:off x="152400" y="152400"/>
            <a:ext cx="8841550" cy="47756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27"/>
          <p:cNvGrpSpPr/>
          <p:nvPr/>
        </p:nvGrpSpPr>
        <p:grpSpPr>
          <a:xfrm>
            <a:off x="6988416" y="-597257"/>
            <a:ext cx="2996964" cy="2519496"/>
            <a:chOff x="-44512325" y="3176075"/>
            <a:chExt cx="300900" cy="300900"/>
          </a:xfrm>
        </p:grpSpPr>
        <p:sp>
          <p:nvSpPr>
            <p:cNvPr id="141" name="Google Shape;141;p2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7"/>
          <p:cNvSpPr txBox="1"/>
          <p:nvPr/>
        </p:nvSpPr>
        <p:spPr>
          <a:xfrm>
            <a:off x="311700" y="502275"/>
            <a:ext cx="8520600" cy="60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rgbClr val="FF6DE7"/>
                </a:solidFill>
                <a:latin typeface="Roboto Black"/>
                <a:ea typeface="Roboto Black"/>
                <a:cs typeface="Roboto Black"/>
                <a:sym typeface="Roboto Black"/>
              </a:rPr>
              <a:t>Anggota Kelompok</a:t>
            </a:r>
            <a:endParaRPr sz="3000">
              <a:solidFill>
                <a:srgbClr val="FF6DE7"/>
              </a:solidFill>
              <a:latin typeface="Roboto Black"/>
              <a:ea typeface="Roboto Black"/>
              <a:cs typeface="Roboto Black"/>
              <a:sym typeface="Roboto Black"/>
            </a:endParaRPr>
          </a:p>
        </p:txBody>
      </p:sp>
      <p:sp>
        <p:nvSpPr>
          <p:cNvPr id="145" name="Google Shape;145;p27"/>
          <p:cNvSpPr txBox="1"/>
          <p:nvPr/>
        </p:nvSpPr>
        <p:spPr>
          <a:xfrm>
            <a:off x="3836913" y="1889297"/>
            <a:ext cx="2335200" cy="35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Roboto Light"/>
                <a:ea typeface="Roboto Light"/>
                <a:cs typeface="Roboto Light"/>
                <a:sym typeface="Roboto Light"/>
              </a:rPr>
              <a:t>I0320004</a:t>
            </a:r>
            <a:endParaRPr sz="1200">
              <a:solidFill>
                <a:srgbClr val="FFFFFF"/>
              </a:solidFill>
              <a:latin typeface="Roboto Light"/>
              <a:ea typeface="Roboto Light"/>
              <a:cs typeface="Roboto Light"/>
              <a:sym typeface="Roboto Light"/>
            </a:endParaRPr>
          </a:p>
        </p:txBody>
      </p:sp>
      <p:sp>
        <p:nvSpPr>
          <p:cNvPr id="146" name="Google Shape;146;p27"/>
          <p:cNvSpPr txBox="1"/>
          <p:nvPr/>
        </p:nvSpPr>
        <p:spPr>
          <a:xfrm>
            <a:off x="2407825" y="2896185"/>
            <a:ext cx="2335200" cy="35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Roboto Light"/>
                <a:ea typeface="Roboto Light"/>
                <a:cs typeface="Roboto Light"/>
                <a:sym typeface="Roboto Light"/>
              </a:rPr>
              <a:t>I0320014</a:t>
            </a:r>
            <a:endParaRPr sz="1200">
              <a:solidFill>
                <a:srgbClr val="FFFFFF"/>
              </a:solidFill>
              <a:latin typeface="Roboto Light"/>
              <a:ea typeface="Roboto Light"/>
              <a:cs typeface="Roboto Light"/>
              <a:sym typeface="Roboto Light"/>
            </a:endParaRPr>
          </a:p>
        </p:txBody>
      </p:sp>
      <p:sp>
        <p:nvSpPr>
          <p:cNvPr id="147" name="Google Shape;147;p27"/>
          <p:cNvSpPr txBox="1"/>
          <p:nvPr/>
        </p:nvSpPr>
        <p:spPr>
          <a:xfrm>
            <a:off x="2396025" y="3860100"/>
            <a:ext cx="2335200" cy="35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FFFFFF"/>
                </a:solidFill>
                <a:latin typeface="Roboto Light"/>
                <a:ea typeface="Roboto Light"/>
                <a:cs typeface="Roboto Light"/>
                <a:sym typeface="Roboto Light"/>
              </a:rPr>
              <a:t>I0320020</a:t>
            </a:r>
            <a:endParaRPr sz="1100">
              <a:solidFill>
                <a:srgbClr val="FFFFFF"/>
              </a:solidFill>
              <a:latin typeface="Roboto Light"/>
              <a:ea typeface="Roboto Light"/>
              <a:cs typeface="Roboto Light"/>
              <a:sym typeface="Roboto Light"/>
            </a:endParaRPr>
          </a:p>
        </p:txBody>
      </p:sp>
      <p:sp>
        <p:nvSpPr>
          <p:cNvPr id="148" name="Google Shape;148;p27"/>
          <p:cNvSpPr txBox="1"/>
          <p:nvPr/>
        </p:nvSpPr>
        <p:spPr>
          <a:xfrm>
            <a:off x="3836913" y="1603604"/>
            <a:ext cx="2076000" cy="2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Agus Kurnia Akbar</a:t>
            </a:r>
            <a:endParaRPr b="1">
              <a:solidFill>
                <a:srgbClr val="FFFFFF"/>
              </a:solidFill>
              <a:latin typeface="Roboto"/>
              <a:ea typeface="Roboto"/>
              <a:cs typeface="Roboto"/>
              <a:sym typeface="Roboto"/>
            </a:endParaRPr>
          </a:p>
        </p:txBody>
      </p:sp>
      <p:sp>
        <p:nvSpPr>
          <p:cNvPr id="149" name="Google Shape;149;p27"/>
          <p:cNvSpPr txBox="1"/>
          <p:nvPr/>
        </p:nvSpPr>
        <p:spPr>
          <a:xfrm>
            <a:off x="2407831" y="2699963"/>
            <a:ext cx="2076000" cy="19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Audrey Alexandra</a:t>
            </a:r>
            <a:endParaRPr>
              <a:solidFill>
                <a:srgbClr val="FFFFFF"/>
              </a:solidFill>
              <a:latin typeface="Roboto Black"/>
              <a:ea typeface="Roboto Black"/>
              <a:cs typeface="Roboto Black"/>
              <a:sym typeface="Roboto Black"/>
            </a:endParaRPr>
          </a:p>
        </p:txBody>
      </p:sp>
      <p:sp>
        <p:nvSpPr>
          <p:cNvPr id="150" name="Google Shape;150;p27"/>
          <p:cNvSpPr txBox="1"/>
          <p:nvPr/>
        </p:nvSpPr>
        <p:spPr>
          <a:xfrm>
            <a:off x="2396031" y="3663888"/>
            <a:ext cx="2076000" cy="19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Cita Tri Cahaya S.</a:t>
            </a:r>
            <a:endParaRPr>
              <a:solidFill>
                <a:srgbClr val="FFFFFF"/>
              </a:solidFill>
              <a:latin typeface="Roboto Black"/>
              <a:ea typeface="Roboto Black"/>
              <a:cs typeface="Roboto Black"/>
              <a:sym typeface="Roboto Black"/>
            </a:endParaRPr>
          </a:p>
        </p:txBody>
      </p:sp>
      <p:cxnSp>
        <p:nvCxnSpPr>
          <p:cNvPr id="151" name="Google Shape;151;p27"/>
          <p:cNvCxnSpPr/>
          <p:nvPr/>
        </p:nvCxnSpPr>
        <p:spPr>
          <a:xfrm>
            <a:off x="311700" y="1191700"/>
            <a:ext cx="8520600" cy="0"/>
          </a:xfrm>
          <a:prstGeom prst="straightConnector1">
            <a:avLst/>
          </a:prstGeom>
          <a:noFill/>
          <a:ln w="9525" cap="flat" cmpd="sng">
            <a:solidFill>
              <a:schemeClr val="dk2"/>
            </a:solidFill>
            <a:prstDash val="solid"/>
            <a:round/>
            <a:headEnd type="none" w="med" len="med"/>
            <a:tailEnd type="none" w="med" len="med"/>
          </a:ln>
        </p:spPr>
      </p:cxnSp>
      <p:grpSp>
        <p:nvGrpSpPr>
          <p:cNvPr id="152" name="Google Shape;152;p27"/>
          <p:cNvGrpSpPr/>
          <p:nvPr/>
        </p:nvGrpSpPr>
        <p:grpSpPr>
          <a:xfrm>
            <a:off x="2971889" y="1560446"/>
            <a:ext cx="694718" cy="687962"/>
            <a:chOff x="-57956275" y="3197925"/>
            <a:chExt cx="319000" cy="319225"/>
          </a:xfrm>
        </p:grpSpPr>
        <p:sp>
          <p:nvSpPr>
            <p:cNvPr id="153" name="Google Shape;153;p2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sp>
          <p:nvSpPr>
            <p:cNvPr id="154" name="Google Shape;154;p2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sp>
          <p:nvSpPr>
            <p:cNvPr id="155" name="Google Shape;155;p2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sp>
          <p:nvSpPr>
            <p:cNvPr id="156" name="Google Shape;156;p2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sp>
          <p:nvSpPr>
            <p:cNvPr id="157" name="Google Shape;157;p2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sp>
          <p:nvSpPr>
            <p:cNvPr id="158" name="Google Shape;158;p2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sp>
          <p:nvSpPr>
            <p:cNvPr id="159" name="Google Shape;159;p2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grpSp>
      <p:grpSp>
        <p:nvGrpSpPr>
          <p:cNvPr id="160" name="Google Shape;160;p27"/>
          <p:cNvGrpSpPr/>
          <p:nvPr/>
        </p:nvGrpSpPr>
        <p:grpSpPr>
          <a:xfrm>
            <a:off x="4637232" y="2557694"/>
            <a:ext cx="694756" cy="687946"/>
            <a:chOff x="-53224225" y="3976300"/>
            <a:chExt cx="279625" cy="319025"/>
          </a:xfrm>
        </p:grpSpPr>
        <p:sp>
          <p:nvSpPr>
            <p:cNvPr id="161" name="Google Shape;161;p2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27"/>
          <p:cNvGrpSpPr/>
          <p:nvPr/>
        </p:nvGrpSpPr>
        <p:grpSpPr>
          <a:xfrm>
            <a:off x="1542803" y="3655745"/>
            <a:ext cx="688016" cy="687961"/>
            <a:chOff x="-57162350" y="3982000"/>
            <a:chExt cx="287500" cy="318825"/>
          </a:xfrm>
        </p:grpSpPr>
        <p:sp>
          <p:nvSpPr>
            <p:cNvPr id="169" name="Google Shape;169;p2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27"/>
          <p:cNvGrpSpPr/>
          <p:nvPr/>
        </p:nvGrpSpPr>
        <p:grpSpPr>
          <a:xfrm>
            <a:off x="1542788" y="2639910"/>
            <a:ext cx="694741" cy="687952"/>
            <a:chOff x="-55595775" y="3982375"/>
            <a:chExt cx="319025" cy="319250"/>
          </a:xfrm>
        </p:grpSpPr>
        <p:sp>
          <p:nvSpPr>
            <p:cNvPr id="178" name="Google Shape;178;p2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7"/>
          <p:cNvGrpSpPr/>
          <p:nvPr/>
        </p:nvGrpSpPr>
        <p:grpSpPr>
          <a:xfrm>
            <a:off x="4637215" y="3695680"/>
            <a:ext cx="694756" cy="687946"/>
            <a:chOff x="-55576850" y="3198125"/>
            <a:chExt cx="279625" cy="319025"/>
          </a:xfrm>
        </p:grpSpPr>
        <p:sp>
          <p:nvSpPr>
            <p:cNvPr id="185" name="Google Shape;185;p2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7"/>
          <p:cNvSpPr txBox="1"/>
          <p:nvPr/>
        </p:nvSpPr>
        <p:spPr>
          <a:xfrm>
            <a:off x="5466313" y="2864972"/>
            <a:ext cx="2335200" cy="35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Roboto Light"/>
                <a:ea typeface="Roboto Light"/>
                <a:cs typeface="Roboto Light"/>
                <a:sym typeface="Roboto Light"/>
              </a:rPr>
              <a:t>I0320028</a:t>
            </a:r>
            <a:endParaRPr sz="1200">
              <a:solidFill>
                <a:srgbClr val="FFFFFF"/>
              </a:solidFill>
              <a:latin typeface="Roboto Light"/>
              <a:ea typeface="Roboto Light"/>
              <a:cs typeface="Roboto Light"/>
              <a:sym typeface="Roboto Light"/>
            </a:endParaRPr>
          </a:p>
        </p:txBody>
      </p:sp>
      <p:sp>
        <p:nvSpPr>
          <p:cNvPr id="190" name="Google Shape;190;p27"/>
          <p:cNvSpPr txBox="1"/>
          <p:nvPr/>
        </p:nvSpPr>
        <p:spPr>
          <a:xfrm>
            <a:off x="5466313" y="2579279"/>
            <a:ext cx="2076000" cy="2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Divana Nayumi L.P.</a:t>
            </a:r>
            <a:endParaRPr b="1">
              <a:solidFill>
                <a:srgbClr val="FFFFFF"/>
              </a:solidFill>
              <a:latin typeface="Roboto"/>
              <a:ea typeface="Roboto"/>
              <a:cs typeface="Roboto"/>
              <a:sym typeface="Roboto"/>
            </a:endParaRPr>
          </a:p>
        </p:txBody>
      </p:sp>
      <p:sp>
        <p:nvSpPr>
          <p:cNvPr id="191" name="Google Shape;191;p27"/>
          <p:cNvSpPr txBox="1"/>
          <p:nvPr/>
        </p:nvSpPr>
        <p:spPr>
          <a:xfrm>
            <a:off x="5466300" y="3987372"/>
            <a:ext cx="2335200" cy="35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Roboto Light"/>
                <a:ea typeface="Roboto Light"/>
                <a:cs typeface="Roboto Light"/>
                <a:sym typeface="Roboto Light"/>
              </a:rPr>
              <a:t>I0320039</a:t>
            </a:r>
            <a:endParaRPr sz="1200">
              <a:solidFill>
                <a:srgbClr val="FFFFFF"/>
              </a:solidFill>
              <a:latin typeface="Roboto Light"/>
              <a:ea typeface="Roboto Light"/>
              <a:cs typeface="Roboto Light"/>
              <a:sym typeface="Roboto Light"/>
            </a:endParaRPr>
          </a:p>
        </p:txBody>
      </p:sp>
      <p:sp>
        <p:nvSpPr>
          <p:cNvPr id="192" name="Google Shape;192;p27"/>
          <p:cNvSpPr txBox="1"/>
          <p:nvPr/>
        </p:nvSpPr>
        <p:spPr>
          <a:xfrm>
            <a:off x="5466300" y="3701679"/>
            <a:ext cx="2076000" cy="2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Fahruddin Ari W.</a:t>
            </a:r>
            <a:endParaRPr b="1">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TUNJANGAN </a:t>
            </a:r>
            <a:endParaRPr/>
          </a:p>
        </p:txBody>
      </p:sp>
      <p:sp>
        <p:nvSpPr>
          <p:cNvPr id="402" name="Google Shape;402;p45"/>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cxnSp>
        <p:nvCxnSpPr>
          <p:cNvPr id="407" name="Google Shape;407;p46"/>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08" name="Google Shape;408;p46"/>
          <p:cNvPicPr preferRelativeResize="0"/>
          <p:nvPr/>
        </p:nvPicPr>
        <p:blipFill>
          <a:blip r:embed="rId3">
            <a:alphaModFix/>
          </a:blip>
          <a:stretch>
            <a:fillRect/>
          </a:stretch>
        </p:blipFill>
        <p:spPr>
          <a:xfrm>
            <a:off x="152400" y="152400"/>
            <a:ext cx="8870275" cy="48187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cxnSp>
        <p:nvCxnSpPr>
          <p:cNvPr id="413" name="Google Shape;413;p47"/>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14" name="Google Shape;414;p47"/>
          <p:cNvPicPr preferRelativeResize="0"/>
          <p:nvPr/>
        </p:nvPicPr>
        <p:blipFill>
          <a:blip r:embed="rId3">
            <a:alphaModFix/>
          </a:blip>
          <a:stretch>
            <a:fillRect/>
          </a:stretch>
        </p:blipFill>
        <p:spPr>
          <a:xfrm>
            <a:off x="152400" y="152400"/>
            <a:ext cx="8834551" cy="478995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BONUS </a:t>
            </a:r>
            <a:endParaRPr/>
          </a:p>
        </p:txBody>
      </p:sp>
      <p:sp>
        <p:nvSpPr>
          <p:cNvPr id="420" name="Google Shape;420;p4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cxnSp>
        <p:nvCxnSpPr>
          <p:cNvPr id="425" name="Google Shape;425;p49"/>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26" name="Google Shape;426;p49"/>
          <p:cNvPicPr preferRelativeResize="0"/>
          <p:nvPr/>
        </p:nvPicPr>
        <p:blipFill>
          <a:blip r:embed="rId3">
            <a:alphaModFix/>
          </a:blip>
          <a:stretch>
            <a:fillRect/>
          </a:stretch>
        </p:blipFill>
        <p:spPr>
          <a:xfrm>
            <a:off x="152400" y="152400"/>
            <a:ext cx="8827176" cy="48387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cxnSp>
        <p:nvCxnSpPr>
          <p:cNvPr id="431" name="Google Shape;431;p50"/>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32" name="Google Shape;432;p50"/>
          <p:cNvPicPr preferRelativeResize="0"/>
          <p:nvPr/>
        </p:nvPicPr>
        <p:blipFill>
          <a:blip r:embed="rId3">
            <a:alphaModFix/>
          </a:blip>
          <a:stretch>
            <a:fillRect/>
          </a:stretch>
        </p:blipFill>
        <p:spPr>
          <a:xfrm>
            <a:off x="152400" y="152400"/>
            <a:ext cx="8784075" cy="48006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cxnSp>
        <p:nvCxnSpPr>
          <p:cNvPr id="437" name="Google Shape;437;p51"/>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38" name="Google Shape;438;p51"/>
          <p:cNvPicPr preferRelativeResize="0"/>
          <p:nvPr/>
        </p:nvPicPr>
        <p:blipFill>
          <a:blip r:embed="rId3">
            <a:alphaModFix/>
          </a:blip>
          <a:stretch>
            <a:fillRect/>
          </a:stretch>
        </p:blipFill>
        <p:spPr>
          <a:xfrm>
            <a:off x="152400" y="152400"/>
            <a:ext cx="8841549" cy="478995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2"/>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KASBON</a:t>
            </a:r>
            <a:endParaRPr/>
          </a:p>
        </p:txBody>
      </p:sp>
      <p:sp>
        <p:nvSpPr>
          <p:cNvPr id="444" name="Google Shape;444;p52"/>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cxnSp>
        <p:nvCxnSpPr>
          <p:cNvPr id="449" name="Google Shape;449;p53"/>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3"/>
          <p:cNvPicPr preferRelativeResize="0"/>
          <p:nvPr/>
        </p:nvPicPr>
        <p:blipFill>
          <a:blip r:embed="rId3">
            <a:alphaModFix/>
          </a:blip>
          <a:stretch>
            <a:fillRect/>
          </a:stretch>
        </p:blipFill>
        <p:spPr>
          <a:xfrm>
            <a:off x="109300" y="1824650"/>
            <a:ext cx="8855900" cy="114005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4"/>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GAJI</a:t>
            </a:r>
            <a:endParaRPr/>
          </a:p>
        </p:txBody>
      </p:sp>
      <p:sp>
        <p:nvSpPr>
          <p:cNvPr id="456" name="Google Shape;456;p54"/>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p:nvPr/>
        </p:nvSpPr>
        <p:spPr>
          <a:xfrm>
            <a:off x="311700" y="644550"/>
            <a:ext cx="8520600" cy="50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2"/>
                </a:solidFill>
                <a:latin typeface="Roboto Black"/>
                <a:ea typeface="Roboto Black"/>
                <a:cs typeface="Roboto Black"/>
                <a:sym typeface="Roboto Black"/>
              </a:rPr>
              <a:t>TOPIK</a:t>
            </a:r>
            <a:endParaRPr sz="3000">
              <a:solidFill>
                <a:schemeClr val="dk2"/>
              </a:solidFill>
              <a:latin typeface="Roboto Black"/>
              <a:ea typeface="Roboto Black"/>
              <a:cs typeface="Roboto Black"/>
              <a:sym typeface="Roboto Black"/>
            </a:endParaRPr>
          </a:p>
        </p:txBody>
      </p:sp>
      <p:sp>
        <p:nvSpPr>
          <p:cNvPr id="198" name="Google Shape;198;p28"/>
          <p:cNvSpPr txBox="1"/>
          <p:nvPr/>
        </p:nvSpPr>
        <p:spPr>
          <a:xfrm>
            <a:off x="5049000" y="3635200"/>
            <a:ext cx="11769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F6DE7"/>
                </a:solidFill>
                <a:latin typeface="Roboto Black"/>
                <a:ea typeface="Roboto Black"/>
                <a:cs typeface="Roboto Black"/>
                <a:sym typeface="Roboto Black"/>
              </a:rPr>
              <a:t>06</a:t>
            </a:r>
            <a:endParaRPr sz="2400">
              <a:solidFill>
                <a:srgbClr val="FF6DE7"/>
              </a:solidFill>
              <a:latin typeface="Roboto Black"/>
              <a:ea typeface="Roboto Black"/>
              <a:cs typeface="Roboto Black"/>
              <a:sym typeface="Roboto Black"/>
            </a:endParaRPr>
          </a:p>
        </p:txBody>
      </p:sp>
      <p:sp>
        <p:nvSpPr>
          <p:cNvPr id="199" name="Google Shape;199;p28"/>
          <p:cNvSpPr txBox="1"/>
          <p:nvPr/>
        </p:nvSpPr>
        <p:spPr>
          <a:xfrm>
            <a:off x="5049000" y="1923513"/>
            <a:ext cx="11769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F6DE7"/>
                </a:solidFill>
                <a:latin typeface="Roboto Black"/>
                <a:ea typeface="Roboto Black"/>
                <a:cs typeface="Roboto Black"/>
                <a:sym typeface="Roboto Black"/>
              </a:rPr>
              <a:t>04</a:t>
            </a:r>
            <a:endParaRPr sz="2400">
              <a:solidFill>
                <a:srgbClr val="FF6DE7"/>
              </a:solidFill>
              <a:latin typeface="Roboto Black"/>
              <a:ea typeface="Roboto Black"/>
              <a:cs typeface="Roboto Black"/>
              <a:sym typeface="Roboto Black"/>
            </a:endParaRPr>
          </a:p>
        </p:txBody>
      </p:sp>
      <p:sp>
        <p:nvSpPr>
          <p:cNvPr id="200" name="Google Shape;200;p28"/>
          <p:cNvSpPr txBox="1"/>
          <p:nvPr/>
        </p:nvSpPr>
        <p:spPr>
          <a:xfrm>
            <a:off x="5049000" y="2797975"/>
            <a:ext cx="11769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2"/>
                </a:solidFill>
                <a:latin typeface="Roboto Black"/>
                <a:ea typeface="Roboto Black"/>
                <a:cs typeface="Roboto Black"/>
                <a:sym typeface="Roboto Black"/>
              </a:rPr>
              <a:t>05</a:t>
            </a:r>
            <a:endParaRPr sz="2400">
              <a:solidFill>
                <a:schemeClr val="dk2"/>
              </a:solidFill>
              <a:latin typeface="Roboto Black"/>
              <a:ea typeface="Roboto Black"/>
              <a:cs typeface="Roboto Black"/>
              <a:sym typeface="Roboto Black"/>
            </a:endParaRPr>
          </a:p>
        </p:txBody>
      </p:sp>
      <p:sp>
        <p:nvSpPr>
          <p:cNvPr id="201" name="Google Shape;201;p28"/>
          <p:cNvSpPr txBox="1"/>
          <p:nvPr/>
        </p:nvSpPr>
        <p:spPr>
          <a:xfrm>
            <a:off x="2827575" y="1901250"/>
            <a:ext cx="11769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2"/>
                </a:solidFill>
                <a:latin typeface="Roboto Black"/>
                <a:ea typeface="Roboto Black"/>
                <a:cs typeface="Roboto Black"/>
                <a:sym typeface="Roboto Black"/>
              </a:rPr>
              <a:t>01</a:t>
            </a:r>
            <a:endParaRPr sz="2400">
              <a:solidFill>
                <a:schemeClr val="dk2"/>
              </a:solidFill>
              <a:latin typeface="Roboto Black"/>
              <a:ea typeface="Roboto Black"/>
              <a:cs typeface="Roboto Black"/>
              <a:sym typeface="Roboto Black"/>
            </a:endParaRPr>
          </a:p>
        </p:txBody>
      </p:sp>
      <p:sp>
        <p:nvSpPr>
          <p:cNvPr id="202" name="Google Shape;202;p28"/>
          <p:cNvSpPr txBox="1"/>
          <p:nvPr/>
        </p:nvSpPr>
        <p:spPr>
          <a:xfrm>
            <a:off x="2827575" y="2797975"/>
            <a:ext cx="11769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FF6DE7"/>
                </a:solidFill>
                <a:latin typeface="Roboto Black"/>
                <a:ea typeface="Roboto Black"/>
                <a:cs typeface="Roboto Black"/>
                <a:sym typeface="Roboto Black"/>
              </a:rPr>
              <a:t>02</a:t>
            </a:r>
            <a:endParaRPr sz="2400">
              <a:solidFill>
                <a:srgbClr val="FF6DE7"/>
              </a:solidFill>
              <a:latin typeface="Roboto Black"/>
              <a:ea typeface="Roboto Black"/>
              <a:cs typeface="Roboto Black"/>
              <a:sym typeface="Roboto Black"/>
            </a:endParaRPr>
          </a:p>
        </p:txBody>
      </p:sp>
      <p:sp>
        <p:nvSpPr>
          <p:cNvPr id="203" name="Google Shape;203;p28"/>
          <p:cNvSpPr txBox="1"/>
          <p:nvPr/>
        </p:nvSpPr>
        <p:spPr>
          <a:xfrm>
            <a:off x="2827575" y="3694700"/>
            <a:ext cx="11769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2"/>
                </a:solidFill>
                <a:latin typeface="Roboto Black"/>
                <a:ea typeface="Roboto Black"/>
                <a:cs typeface="Roboto Black"/>
                <a:sym typeface="Roboto Black"/>
              </a:rPr>
              <a:t>03</a:t>
            </a:r>
            <a:endParaRPr sz="2400">
              <a:solidFill>
                <a:schemeClr val="dk2"/>
              </a:solidFill>
              <a:latin typeface="Roboto Black"/>
              <a:ea typeface="Roboto Black"/>
              <a:cs typeface="Roboto Black"/>
              <a:sym typeface="Roboto Black"/>
            </a:endParaRPr>
          </a:p>
        </p:txBody>
      </p:sp>
      <p:sp>
        <p:nvSpPr>
          <p:cNvPr id="204" name="Google Shape;204;p28"/>
          <p:cNvSpPr txBox="1"/>
          <p:nvPr/>
        </p:nvSpPr>
        <p:spPr>
          <a:xfrm>
            <a:off x="643500" y="1901250"/>
            <a:ext cx="20760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rgbClr val="FF6DE7"/>
                </a:solidFill>
                <a:latin typeface="Roboto Black"/>
                <a:ea typeface="Roboto Black"/>
                <a:cs typeface="Roboto Black"/>
                <a:sym typeface="Roboto Black"/>
              </a:rPr>
              <a:t>PENDAHULUAN</a:t>
            </a:r>
            <a:endParaRPr sz="1600">
              <a:solidFill>
                <a:srgbClr val="FF6DE7"/>
              </a:solidFill>
              <a:latin typeface="Roboto Black"/>
              <a:ea typeface="Roboto Black"/>
              <a:cs typeface="Roboto Black"/>
              <a:sym typeface="Roboto Black"/>
            </a:endParaRPr>
          </a:p>
        </p:txBody>
      </p:sp>
      <p:sp>
        <p:nvSpPr>
          <p:cNvPr id="205" name="Google Shape;205;p28"/>
          <p:cNvSpPr txBox="1"/>
          <p:nvPr/>
        </p:nvSpPr>
        <p:spPr>
          <a:xfrm>
            <a:off x="643500" y="2805775"/>
            <a:ext cx="20760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2"/>
                </a:solidFill>
                <a:latin typeface="Roboto Black"/>
                <a:ea typeface="Roboto Black"/>
                <a:cs typeface="Roboto Black"/>
                <a:sym typeface="Roboto Black"/>
              </a:rPr>
              <a:t>BASIS</a:t>
            </a:r>
            <a:endParaRPr sz="1600">
              <a:solidFill>
                <a:schemeClr val="dk2"/>
              </a:solidFill>
              <a:latin typeface="Roboto Black"/>
              <a:ea typeface="Roboto Black"/>
              <a:cs typeface="Roboto Black"/>
              <a:sym typeface="Roboto Black"/>
            </a:endParaRPr>
          </a:p>
        </p:txBody>
      </p:sp>
      <p:sp>
        <p:nvSpPr>
          <p:cNvPr id="206" name="Google Shape;206;p28"/>
          <p:cNvSpPr txBox="1"/>
          <p:nvPr/>
        </p:nvSpPr>
        <p:spPr>
          <a:xfrm>
            <a:off x="643500" y="3710750"/>
            <a:ext cx="20760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rgbClr val="FF6DE7"/>
                </a:solidFill>
                <a:latin typeface="Roboto Black"/>
                <a:ea typeface="Roboto Black"/>
                <a:cs typeface="Roboto Black"/>
                <a:sym typeface="Roboto Black"/>
              </a:rPr>
              <a:t>DIAGRAM ALIR</a:t>
            </a:r>
            <a:endParaRPr sz="1600">
              <a:solidFill>
                <a:srgbClr val="FF6DE7"/>
              </a:solidFill>
              <a:latin typeface="Roboto Black"/>
              <a:ea typeface="Roboto Black"/>
              <a:cs typeface="Roboto Black"/>
              <a:sym typeface="Roboto Black"/>
            </a:endParaRPr>
          </a:p>
        </p:txBody>
      </p:sp>
      <p:sp>
        <p:nvSpPr>
          <p:cNvPr id="207" name="Google Shape;207;p28"/>
          <p:cNvSpPr txBox="1"/>
          <p:nvPr/>
        </p:nvSpPr>
        <p:spPr>
          <a:xfrm>
            <a:off x="6306400" y="3656275"/>
            <a:ext cx="20760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Roboto Black"/>
                <a:ea typeface="Roboto Black"/>
                <a:cs typeface="Roboto Black"/>
                <a:sym typeface="Roboto Black"/>
              </a:rPr>
              <a:t>BAGIAN PROGRAM</a:t>
            </a:r>
            <a:endParaRPr sz="1600">
              <a:solidFill>
                <a:schemeClr val="dk2"/>
              </a:solidFill>
              <a:latin typeface="Roboto Black"/>
              <a:ea typeface="Roboto Black"/>
              <a:cs typeface="Roboto Black"/>
              <a:sym typeface="Roboto Black"/>
            </a:endParaRPr>
          </a:p>
        </p:txBody>
      </p:sp>
      <p:sp>
        <p:nvSpPr>
          <p:cNvPr id="208" name="Google Shape;208;p28"/>
          <p:cNvSpPr txBox="1"/>
          <p:nvPr/>
        </p:nvSpPr>
        <p:spPr>
          <a:xfrm>
            <a:off x="6306400" y="1927753"/>
            <a:ext cx="20760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Roboto Black"/>
                <a:ea typeface="Roboto Black"/>
                <a:cs typeface="Roboto Black"/>
                <a:sym typeface="Roboto Black"/>
              </a:rPr>
              <a:t>KEUNGGULAN</a:t>
            </a:r>
            <a:endParaRPr sz="1600">
              <a:solidFill>
                <a:schemeClr val="dk2"/>
              </a:solidFill>
              <a:latin typeface="Roboto Black"/>
              <a:ea typeface="Roboto Black"/>
              <a:cs typeface="Roboto Black"/>
              <a:sym typeface="Roboto Black"/>
            </a:endParaRPr>
          </a:p>
        </p:txBody>
      </p:sp>
      <p:sp>
        <p:nvSpPr>
          <p:cNvPr id="209" name="Google Shape;209;p28"/>
          <p:cNvSpPr txBox="1"/>
          <p:nvPr/>
        </p:nvSpPr>
        <p:spPr>
          <a:xfrm>
            <a:off x="6306400" y="2792025"/>
            <a:ext cx="2076000" cy="60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6DE7"/>
                </a:solidFill>
                <a:latin typeface="Roboto Black"/>
                <a:ea typeface="Roboto Black"/>
                <a:cs typeface="Roboto Black"/>
                <a:sym typeface="Roboto Black"/>
              </a:rPr>
              <a:t>POTENSI KE DEPAN</a:t>
            </a:r>
            <a:endParaRPr sz="1600">
              <a:solidFill>
                <a:srgbClr val="FF6DE7"/>
              </a:solidFill>
              <a:latin typeface="Roboto Black"/>
              <a:ea typeface="Roboto Black"/>
              <a:cs typeface="Roboto Black"/>
              <a:sym typeface="Roboto Black"/>
            </a:endParaRPr>
          </a:p>
        </p:txBody>
      </p:sp>
      <p:grpSp>
        <p:nvGrpSpPr>
          <p:cNvPr id="210" name="Google Shape;210;p28"/>
          <p:cNvGrpSpPr/>
          <p:nvPr/>
        </p:nvGrpSpPr>
        <p:grpSpPr>
          <a:xfrm>
            <a:off x="3597856" y="2015863"/>
            <a:ext cx="428915" cy="426116"/>
            <a:chOff x="6226275" y="3911538"/>
            <a:chExt cx="900325" cy="894450"/>
          </a:xfrm>
        </p:grpSpPr>
        <p:sp>
          <p:nvSpPr>
            <p:cNvPr id="211" name="Google Shape;211;p28"/>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8"/>
          <p:cNvGrpSpPr/>
          <p:nvPr/>
        </p:nvGrpSpPr>
        <p:grpSpPr>
          <a:xfrm>
            <a:off x="4991357" y="2047002"/>
            <a:ext cx="432964" cy="431586"/>
            <a:chOff x="5812000" y="2553488"/>
            <a:chExt cx="769850" cy="767400"/>
          </a:xfrm>
        </p:grpSpPr>
        <p:sp>
          <p:nvSpPr>
            <p:cNvPr id="220" name="Google Shape;220;p28"/>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8"/>
          <p:cNvSpPr/>
          <p:nvPr/>
        </p:nvSpPr>
        <p:spPr>
          <a:xfrm>
            <a:off x="4991355" y="2935816"/>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5049000" y="3797419"/>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DE7"/>
              </a:solidFill>
            </a:endParaRPr>
          </a:p>
        </p:txBody>
      </p:sp>
      <p:cxnSp>
        <p:nvCxnSpPr>
          <p:cNvPr id="228" name="Google Shape;228;p28"/>
          <p:cNvCxnSpPr/>
          <p:nvPr/>
        </p:nvCxnSpPr>
        <p:spPr>
          <a:xfrm>
            <a:off x="311700" y="1191700"/>
            <a:ext cx="8520600" cy="0"/>
          </a:xfrm>
          <a:prstGeom prst="straightConnector1">
            <a:avLst/>
          </a:prstGeom>
          <a:noFill/>
          <a:ln w="9525" cap="flat" cmpd="sng">
            <a:solidFill>
              <a:srgbClr val="FF6DE7"/>
            </a:solidFill>
            <a:prstDash val="solid"/>
            <a:round/>
            <a:headEnd type="none" w="med" len="med"/>
            <a:tailEnd type="none" w="med" len="med"/>
          </a:ln>
        </p:spPr>
      </p:cxnSp>
      <p:grpSp>
        <p:nvGrpSpPr>
          <p:cNvPr id="229" name="Google Shape;229;p28"/>
          <p:cNvGrpSpPr/>
          <p:nvPr/>
        </p:nvGrpSpPr>
        <p:grpSpPr>
          <a:xfrm>
            <a:off x="3597838" y="2940637"/>
            <a:ext cx="428933" cy="433831"/>
            <a:chOff x="-44924250" y="3206000"/>
            <a:chExt cx="300100" cy="300125"/>
          </a:xfrm>
        </p:grpSpPr>
        <p:sp>
          <p:nvSpPr>
            <p:cNvPr id="230" name="Google Shape;230;p2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FF6DE7"/>
            </a:solidFill>
            <a:ln w="9525" cap="flat" cmpd="sng">
              <a:solidFill>
                <a:srgbClr val="FF6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8"/>
          <p:cNvGrpSpPr/>
          <p:nvPr/>
        </p:nvGrpSpPr>
        <p:grpSpPr>
          <a:xfrm>
            <a:off x="3489724" y="3760474"/>
            <a:ext cx="536797" cy="502410"/>
            <a:chOff x="1187400" y="2529299"/>
            <a:chExt cx="6769193" cy="2241903"/>
          </a:xfrm>
        </p:grpSpPr>
        <p:sp>
          <p:nvSpPr>
            <p:cNvPr id="236" name="Google Shape;236;p28"/>
            <p:cNvSpPr/>
            <p:nvPr/>
          </p:nvSpPr>
          <p:spPr>
            <a:xfrm>
              <a:off x="3802943" y="2529299"/>
              <a:ext cx="1538100" cy="442500"/>
            </a:xfrm>
            <a:prstGeom prst="roundRect">
              <a:avLst>
                <a:gd name="adj" fmla="val 50000"/>
              </a:avLst>
            </a:prstGeom>
            <a:solidFill>
              <a:srgbClr val="667E9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28"/>
            <p:cNvSpPr/>
            <p:nvPr/>
          </p:nvSpPr>
          <p:spPr>
            <a:xfrm>
              <a:off x="5573240" y="3429000"/>
              <a:ext cx="1538100" cy="442500"/>
            </a:xfrm>
            <a:prstGeom prst="roundRect">
              <a:avLst>
                <a:gd name="adj" fmla="val 50000"/>
              </a:avLst>
            </a:prstGeom>
            <a:solidFill>
              <a:srgbClr val="869F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38" name="Google Shape;238;p28"/>
            <p:cNvSpPr/>
            <p:nvPr/>
          </p:nvSpPr>
          <p:spPr>
            <a:xfrm>
              <a:off x="2032647" y="3429000"/>
              <a:ext cx="1538100" cy="442500"/>
            </a:xfrm>
            <a:prstGeom prst="roundRect">
              <a:avLst>
                <a:gd name="adj" fmla="val 50000"/>
              </a:avLst>
            </a:prstGeom>
            <a:solidFill>
              <a:srgbClr val="869F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39" name="Google Shape;239;p28"/>
            <p:cNvSpPr/>
            <p:nvPr/>
          </p:nvSpPr>
          <p:spPr>
            <a:xfrm>
              <a:off x="1187400" y="4328701"/>
              <a:ext cx="1538100" cy="442500"/>
            </a:xfrm>
            <a:prstGeom prst="roundRect">
              <a:avLst>
                <a:gd name="adj" fmla="val 50000"/>
              </a:avLst>
            </a:prstGeom>
            <a:solidFill>
              <a:srgbClr val="CFD9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40" name="Google Shape;240;p28"/>
            <p:cNvSpPr/>
            <p:nvPr/>
          </p:nvSpPr>
          <p:spPr>
            <a:xfrm>
              <a:off x="2877893" y="4328701"/>
              <a:ext cx="1538100" cy="442500"/>
            </a:xfrm>
            <a:prstGeom prst="roundRect">
              <a:avLst>
                <a:gd name="adj" fmla="val 50000"/>
              </a:avLst>
            </a:prstGeom>
            <a:solidFill>
              <a:srgbClr val="CFD9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41" name="Google Shape;241;p28"/>
            <p:cNvSpPr/>
            <p:nvPr/>
          </p:nvSpPr>
          <p:spPr>
            <a:xfrm>
              <a:off x="4728000" y="4328701"/>
              <a:ext cx="1538100" cy="442500"/>
            </a:xfrm>
            <a:prstGeom prst="roundRect">
              <a:avLst>
                <a:gd name="adj" fmla="val 50000"/>
              </a:avLst>
            </a:prstGeom>
            <a:solidFill>
              <a:srgbClr val="CFD9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42" name="Google Shape;242;p28"/>
            <p:cNvSpPr/>
            <p:nvPr/>
          </p:nvSpPr>
          <p:spPr>
            <a:xfrm>
              <a:off x="6418493" y="4328701"/>
              <a:ext cx="1538100" cy="442500"/>
            </a:xfrm>
            <a:prstGeom prst="roundRect">
              <a:avLst>
                <a:gd name="adj" fmla="val 50000"/>
              </a:avLst>
            </a:prstGeom>
            <a:solidFill>
              <a:srgbClr val="CFD9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243" name="Google Shape;243;p28"/>
            <p:cNvCxnSpPr>
              <a:stCxn id="236" idx="2"/>
              <a:endCxn id="237" idx="0"/>
            </p:cNvCxnSpPr>
            <p:nvPr/>
          </p:nvCxnSpPr>
          <p:spPr>
            <a:xfrm rot="-5400000" flipH="1">
              <a:off x="5228543" y="2315249"/>
              <a:ext cx="457200" cy="177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44" name="Google Shape;244;p28"/>
            <p:cNvCxnSpPr>
              <a:stCxn id="238" idx="0"/>
              <a:endCxn id="236" idx="2"/>
            </p:cNvCxnSpPr>
            <p:nvPr/>
          </p:nvCxnSpPr>
          <p:spPr>
            <a:xfrm rot="-5400000">
              <a:off x="3458247" y="2315250"/>
              <a:ext cx="457200" cy="177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45" name="Google Shape;245;p28"/>
            <p:cNvCxnSpPr>
              <a:stCxn id="238" idx="2"/>
              <a:endCxn id="240" idx="0"/>
            </p:cNvCxnSpPr>
            <p:nvPr/>
          </p:nvCxnSpPr>
          <p:spPr>
            <a:xfrm rot="-5400000" flipH="1">
              <a:off x="2995647" y="3677550"/>
              <a:ext cx="457200" cy="8451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46" name="Google Shape;246;p28"/>
            <p:cNvCxnSpPr>
              <a:stCxn id="239" idx="0"/>
              <a:endCxn id="238" idx="2"/>
            </p:cNvCxnSpPr>
            <p:nvPr/>
          </p:nvCxnSpPr>
          <p:spPr>
            <a:xfrm rot="-5400000">
              <a:off x="2150400" y="3677551"/>
              <a:ext cx="457200" cy="8451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47" name="Google Shape;247;p28"/>
            <p:cNvCxnSpPr>
              <a:stCxn id="237" idx="2"/>
              <a:endCxn id="242" idx="0"/>
            </p:cNvCxnSpPr>
            <p:nvPr/>
          </p:nvCxnSpPr>
          <p:spPr>
            <a:xfrm rot="-5400000" flipH="1">
              <a:off x="6536390" y="3677400"/>
              <a:ext cx="457200" cy="8454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48" name="Google Shape;248;p28"/>
            <p:cNvCxnSpPr>
              <a:stCxn id="241" idx="0"/>
              <a:endCxn id="237" idx="2"/>
            </p:cNvCxnSpPr>
            <p:nvPr/>
          </p:nvCxnSpPr>
          <p:spPr>
            <a:xfrm rot="-5400000">
              <a:off x="5691000" y="3677551"/>
              <a:ext cx="457200" cy="845100"/>
            </a:xfrm>
            <a:prstGeom prst="bentConnector3">
              <a:avLst>
                <a:gd name="adj1" fmla="val 50000"/>
              </a:avLst>
            </a:prstGeom>
            <a:noFill/>
            <a:ln w="9525" cap="flat" cmpd="sng">
              <a:solidFill>
                <a:schemeClr val="dk2"/>
              </a:solidFill>
              <a:prstDash val="solid"/>
              <a:round/>
              <a:headEnd type="none" w="sm" len="sm"/>
              <a:tailEnd type="none" w="sm" len="sm"/>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62" name="Google Shape;462;p55"/>
          <p:cNvPicPr preferRelativeResize="0"/>
          <p:nvPr/>
        </p:nvPicPr>
        <p:blipFill>
          <a:blip r:embed="rId3">
            <a:alphaModFix/>
          </a:blip>
          <a:stretch>
            <a:fillRect/>
          </a:stretch>
        </p:blipFill>
        <p:spPr>
          <a:xfrm>
            <a:off x="152400" y="186775"/>
            <a:ext cx="8812799" cy="48043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EDIT BIODATA</a:t>
            </a:r>
            <a:endParaRPr/>
          </a:p>
        </p:txBody>
      </p:sp>
      <p:sp>
        <p:nvSpPr>
          <p:cNvPr id="468" name="Google Shape;468;p5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cxnSp>
        <p:nvCxnSpPr>
          <p:cNvPr id="473" name="Google Shape;473;p57"/>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74" name="Google Shape;474;p57"/>
          <p:cNvPicPr preferRelativeResize="0"/>
          <p:nvPr/>
        </p:nvPicPr>
        <p:blipFill>
          <a:blip r:embed="rId3">
            <a:alphaModFix/>
          </a:blip>
          <a:stretch>
            <a:fillRect/>
          </a:stretch>
        </p:blipFill>
        <p:spPr>
          <a:xfrm>
            <a:off x="152400" y="545950"/>
            <a:ext cx="8839201" cy="410905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CETAK SURAT PERUBAHAN BIODATA</a:t>
            </a:r>
            <a:endParaRPr/>
          </a:p>
        </p:txBody>
      </p:sp>
      <p:sp>
        <p:nvSpPr>
          <p:cNvPr id="480" name="Google Shape;480;p5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cxnSp>
        <p:nvCxnSpPr>
          <p:cNvPr id="485" name="Google Shape;485;p59"/>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86" name="Google Shape;486;p59"/>
          <p:cNvPicPr preferRelativeResize="0"/>
          <p:nvPr/>
        </p:nvPicPr>
        <p:blipFill>
          <a:blip r:embed="rId3">
            <a:alphaModFix/>
          </a:blip>
          <a:stretch>
            <a:fillRect/>
          </a:stretch>
        </p:blipFill>
        <p:spPr>
          <a:xfrm>
            <a:off x="152400" y="152400"/>
            <a:ext cx="8855900" cy="47586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0"/>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METODE PENGAMBILAN GAJI</a:t>
            </a:r>
            <a:endParaRPr/>
          </a:p>
        </p:txBody>
      </p:sp>
      <p:sp>
        <p:nvSpPr>
          <p:cNvPr id="492" name="Google Shape;492;p60"/>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p61"/>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498" name="Google Shape;498;p61"/>
          <p:cNvPicPr preferRelativeResize="0"/>
          <p:nvPr/>
        </p:nvPicPr>
        <p:blipFill>
          <a:blip r:embed="rId3">
            <a:alphaModFix/>
          </a:blip>
          <a:stretch>
            <a:fillRect/>
          </a:stretch>
        </p:blipFill>
        <p:spPr>
          <a:xfrm>
            <a:off x="152400" y="152400"/>
            <a:ext cx="8839499" cy="48187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2"/>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TAMPILAN MENU </a:t>
            </a:r>
            <a:endParaRPr/>
          </a:p>
        </p:txBody>
      </p:sp>
      <p:sp>
        <p:nvSpPr>
          <p:cNvPr id="504" name="Google Shape;504;p62"/>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63"/>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510" name="Google Shape;510;p63"/>
          <p:cNvPicPr preferRelativeResize="0"/>
          <p:nvPr/>
        </p:nvPicPr>
        <p:blipFill>
          <a:blip r:embed="rId3">
            <a:alphaModFix/>
          </a:blip>
          <a:stretch>
            <a:fillRect/>
          </a:stretch>
        </p:blipFill>
        <p:spPr>
          <a:xfrm>
            <a:off x="152400" y="152400"/>
            <a:ext cx="8875075" cy="48187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64"/>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516" name="Google Shape;516;p64"/>
          <p:cNvPicPr preferRelativeResize="0"/>
          <p:nvPr/>
        </p:nvPicPr>
        <p:blipFill>
          <a:blip r:embed="rId3">
            <a:alphaModFix/>
          </a:blip>
          <a:stretch>
            <a:fillRect/>
          </a:stretch>
        </p:blipFill>
        <p:spPr>
          <a:xfrm>
            <a:off x="152400" y="152400"/>
            <a:ext cx="8839201" cy="478995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PENDAHULUAN</a:t>
            </a:r>
            <a:endParaRPr>
              <a:solidFill>
                <a:schemeClr val="dk2"/>
              </a:solidFill>
            </a:endParaRPr>
          </a:p>
        </p:txBody>
      </p:sp>
      <p:sp>
        <p:nvSpPr>
          <p:cNvPr id="254" name="Google Shape;254;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cxnSp>
        <p:nvCxnSpPr>
          <p:cNvPr id="255" name="Google Shape;255;p29"/>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cxnSp>
        <p:nvCxnSpPr>
          <p:cNvPr id="521" name="Google Shape;521;p65"/>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522" name="Google Shape;522;p65"/>
          <p:cNvPicPr preferRelativeResize="0"/>
          <p:nvPr/>
        </p:nvPicPr>
        <p:blipFill>
          <a:blip r:embed="rId3">
            <a:alphaModFix/>
          </a:blip>
          <a:stretch>
            <a:fillRect/>
          </a:stretch>
        </p:blipFill>
        <p:spPr>
          <a:xfrm>
            <a:off x="152400" y="152400"/>
            <a:ext cx="8740975" cy="47181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cxnSp>
        <p:nvCxnSpPr>
          <p:cNvPr id="527" name="Google Shape;527;p66"/>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528" name="Google Shape;528;p66"/>
          <p:cNvPicPr preferRelativeResize="0"/>
          <p:nvPr/>
        </p:nvPicPr>
        <p:blipFill>
          <a:blip r:embed="rId3">
            <a:alphaModFix/>
          </a:blip>
          <a:stretch>
            <a:fillRect/>
          </a:stretch>
        </p:blipFill>
        <p:spPr>
          <a:xfrm>
            <a:off x="152400" y="152400"/>
            <a:ext cx="8827176" cy="48043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FUNGSI CETAK SLIP GAJI</a:t>
            </a:r>
            <a:endParaRPr/>
          </a:p>
        </p:txBody>
      </p:sp>
      <p:sp>
        <p:nvSpPr>
          <p:cNvPr id="534" name="Google Shape;534;p6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cxnSp>
        <p:nvCxnSpPr>
          <p:cNvPr id="539" name="Google Shape;539;p68"/>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pic>
        <p:nvPicPr>
          <p:cNvPr id="540" name="Google Shape;540;p68"/>
          <p:cNvPicPr preferRelativeResize="0"/>
          <p:nvPr/>
        </p:nvPicPr>
        <p:blipFill>
          <a:blip r:embed="rId3">
            <a:alphaModFix/>
          </a:blip>
          <a:stretch>
            <a:fillRect/>
          </a:stretch>
        </p:blipFill>
        <p:spPr>
          <a:xfrm>
            <a:off x="152400" y="152400"/>
            <a:ext cx="8827176" cy="4838701"/>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46" name="Google Shape;546;p69"/>
          <p:cNvGrpSpPr/>
          <p:nvPr/>
        </p:nvGrpSpPr>
        <p:grpSpPr>
          <a:xfrm>
            <a:off x="2224814" y="332811"/>
            <a:ext cx="5134582" cy="4414737"/>
            <a:chOff x="238125" y="1676700"/>
            <a:chExt cx="2045650" cy="1779275"/>
          </a:xfrm>
        </p:grpSpPr>
        <p:sp>
          <p:nvSpPr>
            <p:cNvPr id="547" name="Google Shape;547;p69"/>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9"/>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9"/>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9"/>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9"/>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9"/>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9"/>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4" name="Google Shape;554;p69"/>
          <p:cNvCxnSpPr/>
          <p:nvPr/>
        </p:nvCxnSpPr>
        <p:spPr>
          <a:xfrm rot="10800000">
            <a:off x="3290125" y="4362325"/>
            <a:ext cx="0" cy="937800"/>
          </a:xfrm>
          <a:prstGeom prst="straightConnector1">
            <a:avLst/>
          </a:prstGeom>
          <a:noFill/>
          <a:ln w="9525" cap="flat" cmpd="sng">
            <a:solidFill>
              <a:schemeClr val="dk2"/>
            </a:solidFill>
            <a:prstDash val="solid"/>
            <a:round/>
            <a:headEnd type="none" w="med" len="med"/>
            <a:tailEnd type="none" w="med" len="med"/>
          </a:ln>
        </p:spPr>
      </p:cxnSp>
      <p:sp>
        <p:nvSpPr>
          <p:cNvPr id="555" name="Google Shape;555;p69"/>
          <p:cNvSpPr txBox="1">
            <a:spLocks noGrp="1"/>
          </p:cNvSpPr>
          <p:nvPr>
            <p:ph type="ctrTitle" idx="4294967295"/>
          </p:nvPr>
        </p:nvSpPr>
        <p:spPr>
          <a:xfrm flipH="1">
            <a:off x="2194263" y="1173575"/>
            <a:ext cx="5195700" cy="13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AAFFEE"/>
                </a:solidFill>
              </a:rPr>
              <a:t>THANKS YOU</a:t>
            </a:r>
            <a:endParaRPr sz="5000">
              <a:solidFill>
                <a:srgbClr val="AAFFE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a:spLocks noGrp="1"/>
          </p:cNvSpPr>
          <p:nvPr>
            <p:ph type="ctrTitle"/>
          </p:nvPr>
        </p:nvSpPr>
        <p:spPr>
          <a:xfrm>
            <a:off x="2638350" y="658574"/>
            <a:ext cx="3867300" cy="132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GAJI</a:t>
            </a:r>
            <a:endParaRPr sz="4000">
              <a:solidFill>
                <a:schemeClr val="dk2"/>
              </a:solidFill>
            </a:endParaRPr>
          </a:p>
        </p:txBody>
      </p:sp>
      <p:sp>
        <p:nvSpPr>
          <p:cNvPr id="261" name="Google Shape;261;p30"/>
          <p:cNvSpPr txBox="1">
            <a:spLocks noGrp="1"/>
          </p:cNvSpPr>
          <p:nvPr>
            <p:ph type="subTitle" idx="1"/>
          </p:nvPr>
        </p:nvSpPr>
        <p:spPr>
          <a:xfrm>
            <a:off x="1914450" y="1987575"/>
            <a:ext cx="5315100" cy="24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600">
              <a:latin typeface="Roboto Condensed"/>
              <a:ea typeface="Roboto Condensed"/>
              <a:cs typeface="Roboto Condensed"/>
              <a:sym typeface="Roboto Condensed"/>
            </a:endParaRPr>
          </a:p>
          <a:p>
            <a:pPr marL="0" lvl="0" indent="0" algn="ctr" rtl="0">
              <a:spcBef>
                <a:spcPts val="0"/>
              </a:spcBef>
              <a:spcAft>
                <a:spcPts val="0"/>
              </a:spcAft>
              <a:buNone/>
            </a:pPr>
            <a:r>
              <a:rPr lang="en" sz="1600">
                <a:latin typeface="Roboto Condensed"/>
                <a:ea typeface="Roboto Condensed"/>
                <a:cs typeface="Roboto Condensed"/>
                <a:sym typeface="Roboto Condensed"/>
              </a:rPr>
              <a:t>Gaji adalah uang yang diberikan kepada seseorang karyawan maupun pegawai sebagai imbalan atas jasa yang telah dilakukannya untuk perusahaan. Dalam memberikan gaji kepada seorang karyawan memiliki variasi sesuai dengan posisi dan jabatannya.</a:t>
            </a:r>
            <a:endParaRPr sz="1600"/>
          </a:p>
        </p:txBody>
      </p:sp>
      <p:cxnSp>
        <p:nvCxnSpPr>
          <p:cNvPr id="262" name="Google Shape;262;p30"/>
          <p:cNvCxnSpPr/>
          <p:nvPr/>
        </p:nvCxnSpPr>
        <p:spPr>
          <a:xfrm>
            <a:off x="4435300" y="9036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30"/>
          <p:cNvCxnSpPr/>
          <p:nvPr/>
        </p:nvCxnSpPr>
        <p:spPr>
          <a:xfrm>
            <a:off x="0" y="3903925"/>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ctrTitle"/>
          </p:nvPr>
        </p:nvSpPr>
        <p:spPr>
          <a:xfrm>
            <a:off x="2638350" y="596101"/>
            <a:ext cx="38673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6DE7"/>
                </a:solidFill>
              </a:rPr>
              <a:t>LATAR BELAKANG</a:t>
            </a:r>
            <a:endParaRPr>
              <a:solidFill>
                <a:srgbClr val="FF6DE7"/>
              </a:solidFill>
            </a:endParaRPr>
          </a:p>
        </p:txBody>
      </p:sp>
      <p:sp>
        <p:nvSpPr>
          <p:cNvPr id="269" name="Google Shape;269;p31"/>
          <p:cNvSpPr txBox="1">
            <a:spLocks noGrp="1"/>
          </p:cNvSpPr>
          <p:nvPr>
            <p:ph type="subTitle" idx="1"/>
          </p:nvPr>
        </p:nvSpPr>
        <p:spPr>
          <a:xfrm>
            <a:off x="2014800" y="1503600"/>
            <a:ext cx="5114400" cy="21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Perusahaan sering kali mengalami kesulitan dalam pembagian gaji. Penyebabnya karena jumlah tenaga kerja yang sangat banyak dan waktu yang digunakan untuk menghitung gaji sangatlah singkat yang biasanya dilakukan diakhir bulan. Oleh sebab itu, perusahaaan sebenarnya membutuhkan suatu sistem perhitungan gaji yang cepat dan akurat sehingga proses kerja bagian personalia dan kasir menjadi lebih efisien</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BASIS</a:t>
            </a:r>
            <a:endParaRPr/>
          </a:p>
        </p:txBody>
      </p:sp>
      <p:sp>
        <p:nvSpPr>
          <p:cNvPr id="275" name="Google Shape;275;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276" name="Google Shape;276;p32"/>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ctrTitle"/>
          </p:nvPr>
        </p:nvSpPr>
        <p:spPr>
          <a:xfrm>
            <a:off x="2638350" y="376499"/>
            <a:ext cx="3867300" cy="10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6DE7"/>
                </a:solidFill>
              </a:rPr>
              <a:t>BASIS</a:t>
            </a:r>
            <a:endParaRPr sz="2800">
              <a:solidFill>
                <a:srgbClr val="FF6DE7"/>
              </a:solidFill>
            </a:endParaRPr>
          </a:p>
        </p:txBody>
      </p:sp>
      <p:sp>
        <p:nvSpPr>
          <p:cNvPr id="282" name="Google Shape;282;p33"/>
          <p:cNvSpPr txBox="1">
            <a:spLocks noGrp="1"/>
          </p:cNvSpPr>
          <p:nvPr>
            <p:ph type="subTitle" idx="1"/>
          </p:nvPr>
        </p:nvSpPr>
        <p:spPr>
          <a:xfrm>
            <a:off x="2459550" y="1639125"/>
            <a:ext cx="4224900" cy="1784400"/>
          </a:xfrm>
          <a:prstGeom prst="rect">
            <a:avLst/>
          </a:prstGeom>
          <a:solidFill>
            <a:srgbClr val="AAFFEE">
              <a:alpha val="284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Exo 2"/>
                <a:ea typeface="Exo 2"/>
                <a:cs typeface="Exo 2"/>
                <a:sym typeface="Exo 2"/>
              </a:rPr>
              <a:t>Basis yang digunakan untuk program gaji karyawan ini adalah </a:t>
            </a:r>
            <a:r>
              <a:rPr lang="en" sz="1600" i="1">
                <a:solidFill>
                  <a:srgbClr val="FFFFFF"/>
                </a:solidFill>
                <a:latin typeface="Exo 2"/>
                <a:ea typeface="Exo 2"/>
                <a:cs typeface="Exo 2"/>
                <a:sym typeface="Exo 2"/>
              </a:rPr>
              <a:t>console.</a:t>
            </a:r>
            <a:r>
              <a:rPr lang="en" sz="1600">
                <a:solidFill>
                  <a:srgbClr val="FFFFFF"/>
                </a:solidFill>
                <a:latin typeface="Exo 2"/>
                <a:ea typeface="Exo 2"/>
                <a:cs typeface="Exo 2"/>
                <a:sym typeface="Exo 2"/>
              </a:rPr>
              <a:t> Pemilihan </a:t>
            </a:r>
            <a:r>
              <a:rPr lang="en" sz="1600" i="1">
                <a:solidFill>
                  <a:srgbClr val="FFFFFF"/>
                </a:solidFill>
                <a:latin typeface="Exo 2"/>
                <a:ea typeface="Exo 2"/>
                <a:cs typeface="Exo 2"/>
                <a:sym typeface="Exo 2"/>
              </a:rPr>
              <a:t>console</a:t>
            </a:r>
            <a:r>
              <a:rPr lang="en" sz="1600">
                <a:solidFill>
                  <a:srgbClr val="FFFFFF"/>
                </a:solidFill>
                <a:latin typeface="Exo 2"/>
                <a:ea typeface="Exo 2"/>
                <a:cs typeface="Exo 2"/>
                <a:sym typeface="Exo 2"/>
              </a:rPr>
              <a:t> karena </a:t>
            </a:r>
            <a:r>
              <a:rPr lang="en" sz="1600" i="1">
                <a:solidFill>
                  <a:srgbClr val="FFFFFF"/>
                </a:solidFill>
                <a:latin typeface="Exo 2"/>
                <a:ea typeface="Exo 2"/>
                <a:cs typeface="Exo 2"/>
                <a:sym typeface="Exo 2"/>
              </a:rPr>
              <a:t>console</a:t>
            </a:r>
            <a:r>
              <a:rPr lang="en" sz="1600">
                <a:solidFill>
                  <a:srgbClr val="FFFFFF"/>
                </a:solidFill>
                <a:latin typeface="Exo 2"/>
                <a:ea typeface="Exo 2"/>
                <a:cs typeface="Exo 2"/>
                <a:sym typeface="Exo 2"/>
              </a:rPr>
              <a:t> merupakan media paling basic untuk menjalankan, dan ringan atau tidak memerlukan spesifikasi yang tinggi.</a:t>
            </a:r>
            <a:endParaRPr sz="1600">
              <a:solidFill>
                <a:srgbClr val="FFFFFF"/>
              </a:solidFill>
              <a:latin typeface="Exo 2"/>
              <a:ea typeface="Exo 2"/>
              <a:cs typeface="Exo 2"/>
              <a:sym typeface="Exo 2"/>
            </a:endParaRPr>
          </a:p>
        </p:txBody>
      </p:sp>
      <p:cxnSp>
        <p:nvCxnSpPr>
          <p:cNvPr id="283" name="Google Shape;283;p33"/>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33"/>
          <p:cNvCxnSpPr/>
          <p:nvPr/>
        </p:nvCxnSpPr>
        <p:spPr>
          <a:xfrm>
            <a:off x="0" y="3568175"/>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DIAGRAM ALIR</a:t>
            </a:r>
            <a:endParaRPr/>
          </a:p>
        </p:txBody>
      </p:sp>
      <p:sp>
        <p:nvSpPr>
          <p:cNvPr id="290" name="Google Shape;290;p3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cxnSp>
        <p:nvCxnSpPr>
          <p:cNvPr id="291" name="Google Shape;291;p34"/>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348</Words>
  <Application>Microsoft Office PowerPoint</Application>
  <PresentationFormat>On-screen Show (16:9)</PresentationFormat>
  <Paragraphs>70</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Roboto Condensed Light</vt:lpstr>
      <vt:lpstr>Exo 2</vt:lpstr>
      <vt:lpstr>Squada One</vt:lpstr>
      <vt:lpstr>Arial</vt:lpstr>
      <vt:lpstr>Roboto Black</vt:lpstr>
      <vt:lpstr>Roboto Condensed</vt:lpstr>
      <vt:lpstr>Roboto</vt:lpstr>
      <vt:lpstr>Roboto Light</vt:lpstr>
      <vt:lpstr>Fira Sans Extra Condensed Medium</vt:lpstr>
      <vt:lpstr>Tech Newsletter by Slidesgo</vt:lpstr>
      <vt:lpstr>PROGRAM GAJI KARYAWAN</vt:lpstr>
      <vt:lpstr>PowerPoint Presentation</vt:lpstr>
      <vt:lpstr>PowerPoint Presentation</vt:lpstr>
      <vt:lpstr>PENDAHULUAN</vt:lpstr>
      <vt:lpstr>GAJI</vt:lpstr>
      <vt:lpstr>LATAR BELAKANG</vt:lpstr>
      <vt:lpstr>BASIS</vt:lpstr>
      <vt:lpstr>BASIS</vt:lpstr>
      <vt:lpstr>DIAGRAM ALIR</vt:lpstr>
      <vt:lpstr>PowerPoint Presentation</vt:lpstr>
      <vt:lpstr>KEUNGGULAN</vt:lpstr>
      <vt:lpstr>KEUNGGULAN</vt:lpstr>
      <vt:lpstr>POTENSI KE DEPAN</vt:lpstr>
      <vt:lpstr>POTENSI MASA DEPAN</vt:lpstr>
      <vt:lpstr>BAGIAN PROGRAM</vt:lpstr>
      <vt:lpstr>FUNGSI LOGIN</vt:lpstr>
      <vt:lpstr>PowerPoint Presentation</vt:lpstr>
      <vt:lpstr>FUNGSI IDENTITAS</vt:lpstr>
      <vt:lpstr>PowerPoint Presentation</vt:lpstr>
      <vt:lpstr>FUNGSI TUNJANGAN </vt:lpstr>
      <vt:lpstr>PowerPoint Presentation</vt:lpstr>
      <vt:lpstr>PowerPoint Presentation</vt:lpstr>
      <vt:lpstr>FUNGSI BONUS </vt:lpstr>
      <vt:lpstr>PowerPoint Presentation</vt:lpstr>
      <vt:lpstr>PowerPoint Presentation</vt:lpstr>
      <vt:lpstr>PowerPoint Presentation</vt:lpstr>
      <vt:lpstr>FUNGSI KASBON</vt:lpstr>
      <vt:lpstr>PowerPoint Presentation</vt:lpstr>
      <vt:lpstr>FUNGSI GAJI</vt:lpstr>
      <vt:lpstr>PowerPoint Presentation</vt:lpstr>
      <vt:lpstr>FUNGSI EDIT BIODATA</vt:lpstr>
      <vt:lpstr>PowerPoint Presentation</vt:lpstr>
      <vt:lpstr>FUNGSI CETAK SURAT PERUBAHAN BIODATA</vt:lpstr>
      <vt:lpstr>PowerPoint Presentation</vt:lpstr>
      <vt:lpstr>FUNGSI METODE PENGAMBILAN GAJI</vt:lpstr>
      <vt:lpstr>PowerPoint Presentation</vt:lpstr>
      <vt:lpstr>FUNGSI TAMPILAN MENU </vt:lpstr>
      <vt:lpstr>PowerPoint Presentation</vt:lpstr>
      <vt:lpstr>PowerPoint Presentation</vt:lpstr>
      <vt:lpstr>PowerPoint Presentation</vt:lpstr>
      <vt:lpstr>PowerPoint Presentation</vt:lpstr>
      <vt:lpstr>FUNGSI CETAK SLIP GAJI</vt:lpstr>
      <vt:lpstr>PowerPoint Presentation</vt:lpstr>
      <vt:lpstr>SNEAK PEEK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GAJI KARYAWAN</dc:title>
  <cp:lastModifiedBy>Fahruddin Ari</cp:lastModifiedBy>
  <cp:revision>1</cp:revision>
  <dcterms:modified xsi:type="dcterms:W3CDTF">2021-06-16T11:49:59Z</dcterms:modified>
</cp:coreProperties>
</file>